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78" r:id="rId5"/>
    <p:sldId id="283" r:id="rId6"/>
    <p:sldId id="290" r:id="rId7"/>
    <p:sldId id="285" r:id="rId8"/>
    <p:sldId id="286" r:id="rId9"/>
    <p:sldId id="287" r:id="rId10"/>
    <p:sldId id="288" r:id="rId11"/>
    <p:sldId id="289" r:id="rId12"/>
    <p:sldId id="279" r:id="rId13"/>
  </p:sldIdLst>
  <p:sldSz cx="9144000" cy="6858000" type="screen4x3"/>
  <p:notesSz cx="10234613" cy="70993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D0D"/>
    <a:srgbClr val="F33131"/>
    <a:srgbClr val="E50D0D"/>
    <a:srgbClr val="EE4B9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71D1C4-D485-46E6-8FC3-04AC058981E0}" v="73" dt="2019-10-17T10:23:15.57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95332" autoAdjust="0"/>
  </p:normalViewPr>
  <p:slideViewPr>
    <p:cSldViewPr>
      <p:cViewPr>
        <p:scale>
          <a:sx n="119" d="100"/>
          <a:sy n="119" d="100"/>
        </p:scale>
        <p:origin x="-1404" y="-4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lippo Pugliatti" userId="S::f.pugliatti@idtech.it::63837b3a-9842-4ede-9ace-b086cc5c15dd" providerId="AD" clId="Web-{C271D1C4-D485-46E6-8FC3-04AC058981E0}"/>
    <pc:docChg chg="modSld">
      <pc:chgData name="Filippo Pugliatti" userId="S::f.pugliatti@idtech.it::63837b3a-9842-4ede-9ace-b086cc5c15dd" providerId="AD" clId="Web-{C271D1C4-D485-46E6-8FC3-04AC058981E0}" dt="2019-10-17T10:23:15.570" v="71" actId="20577"/>
      <pc:docMkLst>
        <pc:docMk/>
      </pc:docMkLst>
      <pc:sldChg chg="modSp">
        <pc:chgData name="Filippo Pugliatti" userId="S::f.pugliatti@idtech.it::63837b3a-9842-4ede-9ace-b086cc5c15dd" providerId="AD" clId="Web-{C271D1C4-D485-46E6-8FC3-04AC058981E0}" dt="2019-10-17T10:23:15.570" v="70" actId="20577"/>
        <pc:sldMkLst>
          <pc:docMk/>
          <pc:sldMk cId="2038785555" sldId="283"/>
        </pc:sldMkLst>
        <pc:spChg chg="mod">
          <ac:chgData name="Filippo Pugliatti" userId="S::f.pugliatti@idtech.it::63837b3a-9842-4ede-9ace-b086cc5c15dd" providerId="AD" clId="Web-{C271D1C4-D485-46E6-8FC3-04AC058981E0}" dt="2019-10-17T10:23:15.570" v="70" actId="20577"/>
          <ac:spMkLst>
            <pc:docMk/>
            <pc:sldMk cId="2038785555" sldId="283"/>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435475" cy="3556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797550" y="0"/>
            <a:ext cx="4435475" cy="355600"/>
          </a:xfrm>
          <a:prstGeom prst="rect">
            <a:avLst/>
          </a:prstGeom>
        </p:spPr>
        <p:txBody>
          <a:bodyPr vert="horz" lIns="91440" tIns="45720" rIns="91440" bIns="45720" rtlCol="0"/>
          <a:lstStyle>
            <a:lvl1pPr algn="r">
              <a:defRPr sz="1200"/>
            </a:lvl1pPr>
          </a:lstStyle>
          <a:p>
            <a:fld id="{183132EB-9614-46B8-8781-EB61423D683C}" type="datetimeFigureOut">
              <a:rPr lang="it-IT" smtClean="0"/>
              <a:t>02/03/2021</a:t>
            </a:fld>
            <a:endParaRPr lang="it-IT"/>
          </a:p>
        </p:txBody>
      </p:sp>
      <p:sp>
        <p:nvSpPr>
          <p:cNvPr id="4" name="Segnaposto immagine diapositiva 3"/>
          <p:cNvSpPr>
            <a:spLocks noGrp="1" noRot="1" noChangeAspect="1"/>
          </p:cNvSpPr>
          <p:nvPr>
            <p:ph type="sldImg" idx="2"/>
          </p:nvPr>
        </p:nvSpPr>
        <p:spPr>
          <a:xfrm>
            <a:off x="3519488" y="887413"/>
            <a:ext cx="3195637" cy="239553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023938" y="3416300"/>
            <a:ext cx="8186737" cy="2795588"/>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743700"/>
            <a:ext cx="4435475" cy="3556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797550" y="6743700"/>
            <a:ext cx="4435475" cy="355600"/>
          </a:xfrm>
          <a:prstGeom prst="rect">
            <a:avLst/>
          </a:prstGeom>
        </p:spPr>
        <p:txBody>
          <a:bodyPr vert="horz" lIns="91440" tIns="45720" rIns="91440" bIns="45720" rtlCol="0" anchor="b"/>
          <a:lstStyle>
            <a:lvl1pPr algn="r">
              <a:defRPr sz="1200"/>
            </a:lvl1pPr>
          </a:lstStyle>
          <a:p>
            <a:fld id="{9A511796-282E-41FE-8D29-F1B4D9A1D50A}" type="slidenum">
              <a:rPr lang="it-IT" smtClean="0"/>
              <a:t>‹#›</a:t>
            </a:fld>
            <a:endParaRPr lang="it-IT"/>
          </a:p>
        </p:txBody>
      </p:sp>
    </p:spTree>
    <p:extLst>
      <p:ext uri="{BB962C8B-B14F-4D97-AF65-F5344CB8AC3E}">
        <p14:creationId xmlns:p14="http://schemas.microsoft.com/office/powerpoint/2010/main" val="2709112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3/2/2021</a:t>
            </a:fld>
            <a:endParaRPr lang="en-US"/>
          </a:p>
        </p:txBody>
      </p:sp>
      <p:sp>
        <p:nvSpPr>
          <p:cNvPr id="6" name="Holder 6"/>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a:t>
            </a:fld>
            <a:endParaRPr b="1" spc="35" dirty="0">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343333"/>
          </a:solidFill>
        </p:spPr>
        <p:txBody>
          <a:bodyPr wrap="square" lIns="0" tIns="0" rIns="0" bIns="0" rtlCol="0"/>
          <a:lstStyle/>
          <a:p>
            <a:endParaRPr/>
          </a:p>
        </p:txBody>
      </p:sp>
      <p:sp>
        <p:nvSpPr>
          <p:cNvPr id="17" name="bk object 17"/>
          <p:cNvSpPr/>
          <p:nvPr/>
        </p:nvSpPr>
        <p:spPr>
          <a:xfrm>
            <a:off x="7034530" y="0"/>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18" name="bk object 18"/>
          <p:cNvSpPr/>
          <p:nvPr/>
        </p:nvSpPr>
        <p:spPr>
          <a:xfrm>
            <a:off x="7561897" y="263904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000000"/>
          </a:solidFill>
        </p:spPr>
        <p:txBody>
          <a:bodyPr wrap="square" lIns="0" tIns="0" rIns="0" bIns="0" rtlCol="0"/>
          <a:lstStyle/>
          <a:p>
            <a:endParaRPr/>
          </a:p>
        </p:txBody>
      </p:sp>
      <p:sp>
        <p:nvSpPr>
          <p:cNvPr id="19" name="bk object 19"/>
          <p:cNvSpPr/>
          <p:nvPr/>
        </p:nvSpPr>
        <p:spPr>
          <a:xfrm>
            <a:off x="6507162" y="52736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0" name="bk object 20"/>
          <p:cNvSpPr/>
          <p:nvPr/>
        </p:nvSpPr>
        <p:spPr>
          <a:xfrm>
            <a:off x="7034530" y="2109470"/>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21" name="bk object 21"/>
          <p:cNvSpPr/>
          <p:nvPr/>
        </p:nvSpPr>
        <p:spPr>
          <a:xfrm>
            <a:off x="7561897" y="1582102"/>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2" name="bk object 22"/>
          <p:cNvSpPr/>
          <p:nvPr/>
        </p:nvSpPr>
        <p:spPr>
          <a:xfrm>
            <a:off x="8616632" y="3693795"/>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3" name="bk object 23"/>
          <p:cNvSpPr/>
          <p:nvPr/>
        </p:nvSpPr>
        <p:spPr>
          <a:xfrm>
            <a:off x="7561897" y="52736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24" name="bk object 24"/>
          <p:cNvSpPr/>
          <p:nvPr/>
        </p:nvSpPr>
        <p:spPr>
          <a:xfrm>
            <a:off x="8089265" y="1054735"/>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25" name="bk object 25"/>
          <p:cNvSpPr/>
          <p:nvPr/>
        </p:nvSpPr>
        <p:spPr>
          <a:xfrm>
            <a:off x="8089265" y="3166414"/>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26" name="bk object 26"/>
          <p:cNvSpPr/>
          <p:nvPr/>
        </p:nvSpPr>
        <p:spPr>
          <a:xfrm>
            <a:off x="8616632" y="1054735"/>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7" name="bk object 27"/>
          <p:cNvSpPr/>
          <p:nvPr/>
        </p:nvSpPr>
        <p:spPr>
          <a:xfrm>
            <a:off x="8616632" y="3166414"/>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8" name="bk object 28"/>
          <p:cNvSpPr/>
          <p:nvPr/>
        </p:nvSpPr>
        <p:spPr>
          <a:xfrm>
            <a:off x="6507162" y="527589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9" name="bk object 29"/>
          <p:cNvSpPr/>
          <p:nvPr/>
        </p:nvSpPr>
        <p:spPr>
          <a:xfrm>
            <a:off x="7574153" y="6594322"/>
            <a:ext cx="527685" cy="264160"/>
          </a:xfrm>
          <a:custGeom>
            <a:avLst/>
            <a:gdLst/>
            <a:ahLst/>
            <a:cxnLst/>
            <a:rect l="l" t="t" r="r" b="b"/>
            <a:pathLst>
              <a:path w="527684" h="264159">
                <a:moveTo>
                  <a:pt x="0" y="263677"/>
                </a:moveTo>
                <a:lnTo>
                  <a:pt x="527367" y="263677"/>
                </a:lnTo>
                <a:lnTo>
                  <a:pt x="527367" y="0"/>
                </a:lnTo>
                <a:lnTo>
                  <a:pt x="0" y="0"/>
                </a:lnTo>
                <a:lnTo>
                  <a:pt x="0" y="263677"/>
                </a:lnTo>
                <a:close/>
              </a:path>
            </a:pathLst>
          </a:custGeom>
          <a:solidFill>
            <a:srgbClr val="464646"/>
          </a:solidFill>
        </p:spPr>
        <p:txBody>
          <a:bodyPr wrap="square" lIns="0" tIns="0" rIns="0" bIns="0" rtlCol="0"/>
          <a:lstStyle/>
          <a:p>
            <a:endParaRPr/>
          </a:p>
        </p:txBody>
      </p:sp>
      <p:sp>
        <p:nvSpPr>
          <p:cNvPr id="30" name="bk object 30"/>
          <p:cNvSpPr/>
          <p:nvPr/>
        </p:nvSpPr>
        <p:spPr>
          <a:xfrm>
            <a:off x="8616632" y="0"/>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000000"/>
          </a:solidFill>
        </p:spPr>
        <p:txBody>
          <a:bodyPr wrap="square" lIns="0" tIns="0" rIns="0" bIns="0" rtlCol="0"/>
          <a:lstStyle/>
          <a:p>
            <a:endParaRPr/>
          </a:p>
        </p:txBody>
      </p:sp>
      <p:sp>
        <p:nvSpPr>
          <p:cNvPr id="31" name="bk object 31"/>
          <p:cNvSpPr/>
          <p:nvPr/>
        </p:nvSpPr>
        <p:spPr>
          <a:xfrm>
            <a:off x="8616632" y="263904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32" name="bk object 32"/>
          <p:cNvSpPr/>
          <p:nvPr/>
        </p:nvSpPr>
        <p:spPr>
          <a:xfrm>
            <a:off x="8089265" y="52736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33" name="bk object 33"/>
          <p:cNvSpPr/>
          <p:nvPr/>
        </p:nvSpPr>
        <p:spPr>
          <a:xfrm>
            <a:off x="8089265" y="6594322"/>
            <a:ext cx="527685" cy="264160"/>
          </a:xfrm>
          <a:custGeom>
            <a:avLst/>
            <a:gdLst/>
            <a:ahLst/>
            <a:cxnLst/>
            <a:rect l="l" t="t" r="r" b="b"/>
            <a:pathLst>
              <a:path w="527684" h="264159">
                <a:moveTo>
                  <a:pt x="0" y="263677"/>
                </a:moveTo>
                <a:lnTo>
                  <a:pt x="527367" y="263677"/>
                </a:lnTo>
                <a:lnTo>
                  <a:pt x="527367" y="0"/>
                </a:lnTo>
                <a:lnTo>
                  <a:pt x="0" y="0"/>
                </a:lnTo>
                <a:lnTo>
                  <a:pt x="0" y="263677"/>
                </a:lnTo>
                <a:close/>
              </a:path>
            </a:pathLst>
          </a:custGeom>
          <a:solidFill>
            <a:srgbClr val="565756"/>
          </a:solidFill>
        </p:spPr>
        <p:txBody>
          <a:bodyPr wrap="square" lIns="0" tIns="0" rIns="0" bIns="0" rtlCol="0"/>
          <a:lstStyle/>
          <a:p>
            <a:endParaRPr/>
          </a:p>
        </p:txBody>
      </p:sp>
      <p:sp>
        <p:nvSpPr>
          <p:cNvPr id="34" name="bk object 34"/>
          <p:cNvSpPr/>
          <p:nvPr/>
        </p:nvSpPr>
        <p:spPr>
          <a:xfrm>
            <a:off x="8616632" y="1582102"/>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35" name="bk object 35"/>
          <p:cNvSpPr/>
          <p:nvPr/>
        </p:nvSpPr>
        <p:spPr>
          <a:xfrm>
            <a:off x="5979782" y="4748529"/>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36" name="bk object 36"/>
          <p:cNvSpPr/>
          <p:nvPr/>
        </p:nvSpPr>
        <p:spPr>
          <a:xfrm>
            <a:off x="7034530" y="4221162"/>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37" name="bk object 37"/>
          <p:cNvSpPr/>
          <p:nvPr/>
        </p:nvSpPr>
        <p:spPr>
          <a:xfrm>
            <a:off x="7561897" y="4748529"/>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38" name="bk object 38"/>
          <p:cNvSpPr/>
          <p:nvPr/>
        </p:nvSpPr>
        <p:spPr>
          <a:xfrm>
            <a:off x="8089265" y="4748529"/>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39" name="bk object 39"/>
          <p:cNvSpPr/>
          <p:nvPr/>
        </p:nvSpPr>
        <p:spPr>
          <a:xfrm>
            <a:off x="7561897" y="4221162"/>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40" name="bk object 40"/>
          <p:cNvSpPr/>
          <p:nvPr/>
        </p:nvSpPr>
        <p:spPr>
          <a:xfrm>
            <a:off x="6507162" y="4748529"/>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000000"/>
          </a:solidFill>
        </p:spPr>
        <p:txBody>
          <a:bodyPr wrap="square" lIns="0" tIns="0" rIns="0" bIns="0" rtlCol="0"/>
          <a:lstStyle/>
          <a:p>
            <a:endParaRPr/>
          </a:p>
        </p:txBody>
      </p:sp>
      <p:sp>
        <p:nvSpPr>
          <p:cNvPr id="41" name="bk object 41"/>
          <p:cNvSpPr/>
          <p:nvPr/>
        </p:nvSpPr>
        <p:spPr>
          <a:xfrm>
            <a:off x="8089265" y="3693795"/>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0" i="0">
                <a:solidFill>
                  <a:srgbClr val="4692CF"/>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3/2/2021</a:t>
            </a:fld>
            <a:endParaRPr lang="en-US"/>
          </a:p>
        </p:txBody>
      </p:sp>
      <p:sp>
        <p:nvSpPr>
          <p:cNvPr id="6" name="Holder 6"/>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a:t>
            </a:fld>
            <a:endParaRPr b="1" spc="35" dirty="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4692CF"/>
                </a:solidFill>
                <a:latin typeface="Trebuchet MS"/>
                <a:cs typeface="Trebuchet MS"/>
              </a:defRPr>
            </a:lvl1pPr>
          </a:lstStyle>
          <a:p>
            <a:endParaRPr/>
          </a:p>
        </p:txBody>
      </p:sp>
      <p:sp>
        <p:nvSpPr>
          <p:cNvPr id="3" name="Holder 3"/>
          <p:cNvSpPr>
            <a:spLocks noGrp="1"/>
          </p:cNvSpPr>
          <p:nvPr>
            <p:ph sz="half" idx="2"/>
          </p:nvPr>
        </p:nvSpPr>
        <p:spPr>
          <a:xfrm>
            <a:off x="439425" y="2137917"/>
            <a:ext cx="3557904" cy="3453129"/>
          </a:xfrm>
          <a:prstGeom prst="rect">
            <a:avLst/>
          </a:prstGeom>
        </p:spPr>
        <p:txBody>
          <a:bodyPr wrap="square" lIns="0" tIns="0" rIns="0" bIns="0">
            <a:spAutoFit/>
          </a:bodyPr>
          <a:lstStyle>
            <a:lvl1pPr>
              <a:defRPr sz="1200" b="0" i="0">
                <a:solidFill>
                  <a:schemeClr val="tx1"/>
                </a:solidFill>
                <a:latin typeface="Arial"/>
                <a:cs typeface="Arial"/>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3/2/2021</a:t>
            </a:fld>
            <a:endParaRPr lang="en-US"/>
          </a:p>
        </p:txBody>
      </p:sp>
      <p:sp>
        <p:nvSpPr>
          <p:cNvPr id="7" name="Holder 7"/>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a:t>
            </a:fld>
            <a:endParaRPr b="1" spc="35" dirty="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4692CF"/>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3/2/2021</a:t>
            </a:fld>
            <a:endParaRPr lang="en-US"/>
          </a:p>
        </p:txBody>
      </p:sp>
      <p:sp>
        <p:nvSpPr>
          <p:cNvPr id="5" name="Holder 5"/>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a:t>
            </a:fld>
            <a:endParaRPr b="1" spc="35" dirty="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3/2/2021</a:t>
            </a:fld>
            <a:endParaRPr lang="en-US"/>
          </a:p>
        </p:txBody>
      </p:sp>
      <p:sp>
        <p:nvSpPr>
          <p:cNvPr id="4" name="Holder 4"/>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a:t>
            </a:fld>
            <a:endParaRPr b="1" spc="35" dirty="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648200" y="0"/>
            <a:ext cx="4495800" cy="6858000"/>
          </a:xfrm>
          <a:custGeom>
            <a:avLst/>
            <a:gdLst/>
            <a:ahLst/>
            <a:cxnLst/>
            <a:rect l="l" t="t" r="r" b="b"/>
            <a:pathLst>
              <a:path w="4495800" h="6858000">
                <a:moveTo>
                  <a:pt x="0" y="6858000"/>
                </a:moveTo>
                <a:lnTo>
                  <a:pt x="4495800" y="6858000"/>
                </a:lnTo>
                <a:lnTo>
                  <a:pt x="4495800" y="0"/>
                </a:lnTo>
                <a:lnTo>
                  <a:pt x="0" y="0"/>
                </a:lnTo>
                <a:lnTo>
                  <a:pt x="0" y="6858000"/>
                </a:lnTo>
                <a:close/>
              </a:path>
            </a:pathLst>
          </a:custGeom>
          <a:solidFill>
            <a:srgbClr val="E9E9E8"/>
          </a:solidFill>
        </p:spPr>
        <p:txBody>
          <a:bodyPr wrap="square" lIns="0" tIns="0" rIns="0" bIns="0" rtlCol="0"/>
          <a:lstStyle/>
          <a:p>
            <a:endParaRPr/>
          </a:p>
        </p:txBody>
      </p:sp>
      <p:sp>
        <p:nvSpPr>
          <p:cNvPr id="2" name="Holder 2"/>
          <p:cNvSpPr>
            <a:spLocks noGrp="1"/>
          </p:cNvSpPr>
          <p:nvPr>
            <p:ph type="title"/>
          </p:nvPr>
        </p:nvSpPr>
        <p:spPr>
          <a:xfrm>
            <a:off x="444500" y="3086608"/>
            <a:ext cx="8255000" cy="474345"/>
          </a:xfrm>
          <a:prstGeom prst="rect">
            <a:avLst/>
          </a:prstGeom>
        </p:spPr>
        <p:txBody>
          <a:bodyPr wrap="square" lIns="0" tIns="0" rIns="0" bIns="0">
            <a:spAutoFit/>
          </a:bodyPr>
          <a:lstStyle>
            <a:lvl1pPr>
              <a:defRPr sz="3000" b="0" i="0">
                <a:solidFill>
                  <a:srgbClr val="4692CF"/>
                </a:solidFill>
                <a:latin typeface="Trebuchet MS"/>
                <a:cs typeface="Trebuchet MS"/>
              </a:defRPr>
            </a:lvl1pPr>
          </a:lstStyle>
          <a:p>
            <a:endParaRPr/>
          </a:p>
        </p:txBody>
      </p:sp>
      <p:sp>
        <p:nvSpPr>
          <p:cNvPr id="3" name="Holder 3"/>
          <p:cNvSpPr>
            <a:spLocks noGrp="1"/>
          </p:cNvSpPr>
          <p:nvPr>
            <p:ph type="body" idx="1"/>
          </p:nvPr>
        </p:nvSpPr>
        <p:spPr>
          <a:xfrm>
            <a:off x="760595" y="3073821"/>
            <a:ext cx="7622809" cy="20510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3/2/2021</a:t>
            </a:fld>
            <a:endParaRPr lang="en-US"/>
          </a:p>
        </p:txBody>
      </p:sp>
      <p:sp>
        <p:nvSpPr>
          <p:cNvPr id="6" name="Holder 6"/>
          <p:cNvSpPr>
            <a:spLocks noGrp="1"/>
          </p:cNvSpPr>
          <p:nvPr>
            <p:ph type="sldNum" sz="quarter" idx="7"/>
          </p:nvPr>
        </p:nvSpPr>
        <p:spPr>
          <a:xfrm>
            <a:off x="7425613" y="6556271"/>
            <a:ext cx="1290320" cy="114934"/>
          </a:xfrm>
          <a:prstGeom prst="rect">
            <a:avLst/>
          </a:prstGeom>
        </p:spPr>
        <p:txBody>
          <a:bodyPr wrap="square" lIns="0" tIns="0" rIns="0" bIns="0">
            <a:spAutoFit/>
          </a:bodyPr>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a:t>
            </a:fld>
            <a:endParaRPr b="1" spc="35" dirty="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info.it"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32500" t="10000" r="6000"/>
          <a:stretch/>
        </p:blipFill>
        <p:spPr>
          <a:xfrm>
            <a:off x="2895600" y="0"/>
            <a:ext cx="6248400" cy="6858000"/>
          </a:xfrm>
          <a:prstGeom prst="rect">
            <a:avLst/>
          </a:prstGeom>
        </p:spPr>
      </p:pic>
      <p:sp>
        <p:nvSpPr>
          <p:cNvPr id="6" name="object 6"/>
          <p:cNvSpPr txBox="1"/>
          <p:nvPr/>
        </p:nvSpPr>
        <p:spPr>
          <a:xfrm>
            <a:off x="381000" y="3429000"/>
            <a:ext cx="3092184" cy="800219"/>
          </a:xfrm>
          <a:prstGeom prst="rect">
            <a:avLst/>
          </a:prstGeom>
        </p:spPr>
        <p:txBody>
          <a:bodyPr vert="horz" wrap="square" lIns="0" tIns="0" rIns="0" bIns="0" rtlCol="0">
            <a:spAutoFit/>
          </a:bodyPr>
          <a:lstStyle/>
          <a:p>
            <a:pPr marL="12560"/>
            <a:r>
              <a:rPr lang="en-US" sz="2000" i="1" spc="15" dirty="0" err="1">
                <a:cs typeface="Calibri"/>
              </a:rPr>
              <a:t>Guida</a:t>
            </a:r>
            <a:r>
              <a:rPr lang="en-US" sz="2000" i="1" spc="15" dirty="0">
                <a:cs typeface="Calibri"/>
              </a:rPr>
              <a:t> </a:t>
            </a:r>
            <a:r>
              <a:rPr lang="en-US" sz="2000" i="1" spc="15" dirty="0" err="1">
                <a:cs typeface="Calibri"/>
              </a:rPr>
              <a:t>pratica</a:t>
            </a:r>
            <a:endParaRPr lang="en-US" sz="2000" i="1" spc="15" dirty="0">
              <a:cs typeface="Calibri"/>
            </a:endParaRPr>
          </a:p>
          <a:p>
            <a:pPr marL="12560"/>
            <a:r>
              <a:rPr lang="en-US" sz="3200" b="1" spc="15" dirty="0">
                <a:cs typeface="Calibri"/>
              </a:rPr>
              <a:t>Come </a:t>
            </a:r>
            <a:r>
              <a:rPr lang="en-US" sz="3200" b="1" spc="15" dirty="0" err="1">
                <a:cs typeface="Calibri"/>
              </a:rPr>
              <a:t>si</a:t>
            </a:r>
            <a:r>
              <a:rPr lang="en-US" sz="3200" b="1" spc="15" dirty="0">
                <a:cs typeface="Calibri"/>
              </a:rPr>
              <a:t> </a:t>
            </a:r>
            <a:r>
              <a:rPr lang="en-US" sz="3200" b="1" spc="15" dirty="0" err="1">
                <a:cs typeface="Calibri"/>
              </a:rPr>
              <a:t>vota</a:t>
            </a:r>
            <a:endParaRPr lang="en-US" sz="3200" b="1" spc="15" dirty="0">
              <a:cs typeface="Calibri"/>
            </a:endParaRPr>
          </a:p>
        </p:txBody>
      </p:sp>
      <p:pic>
        <p:nvPicPr>
          <p:cNvPr id="21" name="Immagin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74273"/>
            <a:ext cx="1981200" cy="851891"/>
          </a:xfrm>
          <a:prstGeom prst="rect">
            <a:avLst/>
          </a:prstGeom>
        </p:spPr>
      </p:pic>
    </p:spTree>
    <p:extLst>
      <p:ext uri="{BB962C8B-B14F-4D97-AF65-F5344CB8AC3E}">
        <p14:creationId xmlns:p14="http://schemas.microsoft.com/office/powerpoint/2010/main" val="4209269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Ricevi le credenziali di accesso </a:t>
            </a:r>
          </a:p>
        </p:txBody>
      </p:sp>
      <p:sp>
        <p:nvSpPr>
          <p:cNvPr id="4" name="Rettangolo 3"/>
          <p:cNvSpPr/>
          <p:nvPr/>
        </p:nvSpPr>
        <p:spPr>
          <a:xfrm>
            <a:off x="264767" y="983279"/>
            <a:ext cx="4144851" cy="5078313"/>
          </a:xfrm>
          <a:prstGeom prst="rect">
            <a:avLst/>
          </a:prstGeom>
        </p:spPr>
        <p:txBody>
          <a:bodyPr wrap="square" anchor="t">
            <a:spAutoFit/>
          </a:bodyPr>
          <a:lstStyle/>
          <a:p>
            <a:r>
              <a:rPr lang="it-IT" dirty="0"/>
              <a:t>Qualche giorno prima del voto riceverai</a:t>
            </a:r>
          </a:p>
          <a:p>
            <a:r>
              <a:rPr lang="it-IT" dirty="0"/>
              <a:t>le credenziali di accesso (username e password) ed il link per collegarsi all’area di voto (pulsante rosso)</a:t>
            </a:r>
          </a:p>
          <a:p>
            <a:endParaRPr lang="it-IT" dirty="0"/>
          </a:p>
          <a:p>
            <a:r>
              <a:rPr lang="it-IT" dirty="0"/>
              <a:t>Oggetto: </a:t>
            </a:r>
            <a:r>
              <a:rPr lang="it-IT" dirty="0" err="1"/>
              <a:t>Eligo</a:t>
            </a:r>
            <a:r>
              <a:rPr lang="it-IT" dirty="0"/>
              <a:t> </a:t>
            </a:r>
            <a:r>
              <a:rPr lang="it-IT" dirty="0" err="1"/>
              <a:t>Evoting</a:t>
            </a:r>
            <a:r>
              <a:rPr lang="it-IT" dirty="0"/>
              <a:t> - Credenziali di </a:t>
            </a:r>
            <a:r>
              <a:rPr lang="it-IT" b="1" i="1" dirty="0" err="1"/>
              <a:t>nomecognome</a:t>
            </a:r>
            <a:r>
              <a:rPr lang="it-IT" dirty="0"/>
              <a:t> - Votazione </a:t>
            </a:r>
            <a:r>
              <a:rPr lang="it-IT" b="1" i="1" dirty="0"/>
              <a:t>titolo</a:t>
            </a:r>
            <a:endParaRPr lang="it-IT" b="1" i="1" dirty="0">
              <a:cs typeface="Calibri"/>
            </a:endParaRPr>
          </a:p>
          <a:p>
            <a:r>
              <a:rPr lang="it-IT" dirty="0"/>
              <a:t>Mittente: </a:t>
            </a:r>
            <a:r>
              <a:rPr lang="it-IT" b="1" dirty="0"/>
              <a:t>notifica-eligo@evoting.it</a:t>
            </a:r>
            <a:r>
              <a:rPr lang="it-IT" dirty="0"/>
              <a:t> </a:t>
            </a:r>
          </a:p>
          <a:p>
            <a:endParaRPr lang="it-IT" dirty="0"/>
          </a:p>
          <a:p>
            <a:r>
              <a:rPr lang="it-IT" dirty="0"/>
              <a:t>Potrai accedere </a:t>
            </a:r>
            <a:r>
              <a:rPr lang="it-IT" b="1" dirty="0"/>
              <a:t>solo a votazioni aperte</a:t>
            </a:r>
            <a:r>
              <a:rPr lang="it-IT" dirty="0"/>
              <a:t>, negli orari indicati nell’email</a:t>
            </a:r>
          </a:p>
          <a:p>
            <a:endParaRPr lang="it-IT" dirty="0"/>
          </a:p>
          <a:p>
            <a:r>
              <a:rPr lang="it-IT" i="1" dirty="0"/>
              <a:t>Se non hai ricevuto l’email:</a:t>
            </a:r>
          </a:p>
          <a:p>
            <a:r>
              <a:rPr lang="it-IT" i="1" dirty="0"/>
              <a:t>-Verifica nella casella di SPAM</a:t>
            </a:r>
          </a:p>
          <a:p>
            <a:r>
              <a:rPr lang="it-IT" i="1" dirty="0"/>
              <a:t>-Contatta </a:t>
            </a:r>
            <a:r>
              <a:rPr lang="it-IT" i="1" dirty="0">
                <a:solidFill>
                  <a:srgbClr val="FF0000"/>
                </a:solidFill>
              </a:rPr>
              <a:t>la commissione elettorale </a:t>
            </a:r>
            <a:r>
              <a:rPr lang="it-IT" i="1" dirty="0"/>
              <a:t>ai seguenti contatti: </a:t>
            </a:r>
            <a:r>
              <a:rPr lang="it-IT" i="1" dirty="0">
                <a:solidFill>
                  <a:srgbClr val="FF0000"/>
                </a:solidFill>
                <a:hlinkClick r:id="rId2"/>
              </a:rPr>
              <a:t>xyz@info.it</a:t>
            </a:r>
            <a:r>
              <a:rPr lang="it-IT" i="1" dirty="0">
                <a:solidFill>
                  <a:srgbClr val="FF0000"/>
                </a:solidFill>
              </a:rPr>
              <a:t> </a:t>
            </a:r>
            <a:r>
              <a:rPr lang="it-IT" i="1" dirty="0"/>
              <a:t>o al  numero </a:t>
            </a:r>
            <a:r>
              <a:rPr lang="it-IT" i="1" dirty="0" err="1">
                <a:solidFill>
                  <a:srgbClr val="FF0000"/>
                </a:solidFill>
              </a:rPr>
              <a:t>xyz</a:t>
            </a:r>
            <a:r>
              <a:rPr lang="it-IT" i="1" dirty="0"/>
              <a:t> per verificare la tua email ed eventualmente rigenerare le credenziali</a:t>
            </a:r>
          </a:p>
        </p:txBody>
      </p:sp>
      <p:pic>
        <p:nvPicPr>
          <p:cNvPr id="6" name="Immagine 5"/>
          <p:cNvPicPr>
            <a:picLocks noChangeAspect="1"/>
          </p:cNvPicPr>
          <p:nvPr/>
        </p:nvPicPr>
        <p:blipFill rotWithShape="1">
          <a:blip r:embed="rId3" cstate="print">
            <a:extLst>
              <a:ext uri="{28A0092B-C50C-407E-A947-70E740481C1C}">
                <a14:useLocalDpi xmlns:a14="http://schemas.microsoft.com/office/drawing/2010/main" val="0"/>
              </a:ext>
            </a:extLst>
          </a:blip>
          <a:srcRect l="30050" t="15990" r="31138" b="7746"/>
          <a:stretch/>
        </p:blipFill>
        <p:spPr>
          <a:xfrm>
            <a:off x="4724400" y="990600"/>
            <a:ext cx="4343400" cy="4800600"/>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203878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Accedi all’area di voto</a:t>
            </a:r>
          </a:p>
        </p:txBody>
      </p:sp>
      <p:sp>
        <p:nvSpPr>
          <p:cNvPr id="4" name="Rettangolo 3"/>
          <p:cNvSpPr/>
          <p:nvPr/>
        </p:nvSpPr>
        <p:spPr>
          <a:xfrm>
            <a:off x="304800" y="1103891"/>
            <a:ext cx="8686800" cy="1477328"/>
          </a:xfrm>
          <a:prstGeom prst="rect">
            <a:avLst/>
          </a:prstGeom>
        </p:spPr>
        <p:txBody>
          <a:bodyPr wrap="square">
            <a:spAutoFit/>
          </a:bodyPr>
          <a:lstStyle/>
          <a:p>
            <a:r>
              <a:rPr lang="it-IT" dirty="0"/>
              <a:t>Per accedere alla piattaforma ELIGO</a:t>
            </a:r>
          </a:p>
          <a:p>
            <a:r>
              <a:rPr lang="it-IT" dirty="0"/>
              <a:t>inserire la username e password ricevuti nel </a:t>
            </a:r>
            <a:r>
              <a:rPr lang="it-IT" dirty="0" err="1"/>
              <a:t>form</a:t>
            </a:r>
            <a:r>
              <a:rPr lang="it-IT" dirty="0"/>
              <a:t> in alto a sinistra</a:t>
            </a:r>
          </a:p>
          <a:p>
            <a:r>
              <a:rPr lang="it-IT" dirty="0"/>
              <a:t>Se si inseriscono le credenziali di accesso con “copia/incolla“, fare attenzione a copiare esclusivamente i caratteri privi dello spazio prima e/o dopo.</a:t>
            </a:r>
          </a:p>
          <a:p>
            <a:r>
              <a:rPr lang="it-IT" dirty="0"/>
              <a:t>Cliccare sul “Accedi“.</a:t>
            </a:r>
            <a:endParaRPr lang="it-IT" dirty="0">
              <a:latin typeface="CIDFont+F3"/>
            </a:endParaRP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t="12013" r="1283" b="5725"/>
          <a:stretch/>
        </p:blipFill>
        <p:spPr>
          <a:xfrm>
            <a:off x="14903" y="2578910"/>
            <a:ext cx="9129097" cy="4279090"/>
          </a:xfrm>
          <a:prstGeom prst="rect">
            <a:avLst/>
          </a:prstGeom>
        </p:spPr>
      </p:pic>
    </p:spTree>
    <p:extLst>
      <p:ext uri="{BB962C8B-B14F-4D97-AF65-F5344CB8AC3E}">
        <p14:creationId xmlns:p14="http://schemas.microsoft.com/office/powerpoint/2010/main" val="2982245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Esprimi il tuo voto</a:t>
            </a:r>
          </a:p>
        </p:txBody>
      </p:sp>
      <p:sp>
        <p:nvSpPr>
          <p:cNvPr id="4" name="Rettangolo 3"/>
          <p:cNvSpPr/>
          <p:nvPr/>
        </p:nvSpPr>
        <p:spPr>
          <a:xfrm>
            <a:off x="288636" y="1295400"/>
            <a:ext cx="2895600" cy="3416320"/>
          </a:xfrm>
          <a:prstGeom prst="rect">
            <a:avLst/>
          </a:prstGeom>
        </p:spPr>
        <p:txBody>
          <a:bodyPr wrap="square">
            <a:spAutoFit/>
          </a:bodyPr>
          <a:lstStyle/>
          <a:p>
            <a:r>
              <a:rPr lang="it-IT" dirty="0"/>
              <a:t>Verrà visualizzata la scheda o le schede da votare.</a:t>
            </a:r>
          </a:p>
          <a:p>
            <a:r>
              <a:rPr lang="it-IT" dirty="0"/>
              <a:t>Per esprimere il voto selezionare il bottoncino relativo al candidato scelto per assegnare la/le preferenze. </a:t>
            </a:r>
            <a:r>
              <a:rPr lang="it-IT" dirty="0" err="1"/>
              <a:t>Ri</a:t>
            </a:r>
            <a:r>
              <a:rPr lang="it-IT" dirty="0"/>
              <a:t>-premi per deselezionare il candidato e selezionarne un altro</a:t>
            </a:r>
          </a:p>
          <a:p>
            <a:endParaRPr lang="it-IT" dirty="0"/>
          </a:p>
          <a:p>
            <a:r>
              <a:rPr lang="it-IT" dirty="0"/>
              <a:t>Cliccare “Conferma preferenze“</a:t>
            </a:r>
          </a:p>
        </p:txBody>
      </p:sp>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16063" t="11975" r="18183" b="7098"/>
          <a:stretch/>
        </p:blipFill>
        <p:spPr>
          <a:xfrm>
            <a:off x="3200400" y="1371600"/>
            <a:ext cx="5943600" cy="4114800"/>
          </a:xfrm>
          <a:prstGeom prst="rect">
            <a:avLst/>
          </a:prstGeom>
        </p:spPr>
      </p:pic>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3991191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Conferma il tuo voto</a:t>
            </a:r>
          </a:p>
        </p:txBody>
      </p:sp>
      <p:sp>
        <p:nvSpPr>
          <p:cNvPr id="4" name="Rettangolo 3"/>
          <p:cNvSpPr/>
          <p:nvPr/>
        </p:nvSpPr>
        <p:spPr>
          <a:xfrm>
            <a:off x="304800" y="1295400"/>
            <a:ext cx="2438400" cy="3416320"/>
          </a:xfrm>
          <a:prstGeom prst="rect">
            <a:avLst/>
          </a:prstGeom>
        </p:spPr>
        <p:txBody>
          <a:bodyPr wrap="square">
            <a:spAutoFit/>
          </a:bodyPr>
          <a:lstStyle/>
          <a:p>
            <a:r>
              <a:rPr lang="it-IT" dirty="0"/>
              <a:t>Una volta assegnato il voto, viene</a:t>
            </a:r>
          </a:p>
          <a:p>
            <a:r>
              <a:rPr lang="it-IT" dirty="0"/>
              <a:t>presentata la pagina </a:t>
            </a:r>
            <a:r>
              <a:rPr lang="it-IT" b="1" dirty="0"/>
              <a:t>di riepilogo del voto</a:t>
            </a:r>
            <a:r>
              <a:rPr lang="it-IT" dirty="0"/>
              <a:t>.</a:t>
            </a:r>
          </a:p>
          <a:p>
            <a:endParaRPr lang="it-IT" dirty="0"/>
          </a:p>
          <a:p>
            <a:r>
              <a:rPr lang="it-IT" dirty="0"/>
              <a:t>Il voto viene inserito nell’urna digitale, solo dopo questo passaggio. </a:t>
            </a:r>
          </a:p>
          <a:p>
            <a:endParaRPr lang="it-IT" dirty="0"/>
          </a:p>
          <a:p>
            <a:r>
              <a:rPr lang="it-IT" dirty="0"/>
              <a:t>Premendo su «Registra Preferenze» il voto diventa immodificabile</a:t>
            </a:r>
          </a:p>
        </p:txBody>
      </p:sp>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17691" t="11586" r="18444" b="7317"/>
          <a:stretch/>
        </p:blipFill>
        <p:spPr>
          <a:xfrm>
            <a:off x="2971800" y="1295400"/>
            <a:ext cx="6248400" cy="4463143"/>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3313195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Votazione eseguita</a:t>
            </a:r>
          </a:p>
        </p:txBody>
      </p:sp>
      <p:sp>
        <p:nvSpPr>
          <p:cNvPr id="4" name="Rettangolo 3"/>
          <p:cNvSpPr/>
          <p:nvPr/>
        </p:nvSpPr>
        <p:spPr>
          <a:xfrm>
            <a:off x="300507" y="1206130"/>
            <a:ext cx="3208545" cy="4247317"/>
          </a:xfrm>
          <a:prstGeom prst="rect">
            <a:avLst/>
          </a:prstGeom>
        </p:spPr>
        <p:txBody>
          <a:bodyPr wrap="square">
            <a:spAutoFit/>
          </a:bodyPr>
          <a:lstStyle/>
          <a:p>
            <a:r>
              <a:rPr lang="it-IT" dirty="0"/>
              <a:t>Una volta confermato il voto, comparirà il messaggio che il voto è stato registrato.</a:t>
            </a:r>
          </a:p>
          <a:p>
            <a:endParaRPr lang="it-IT" dirty="0"/>
          </a:p>
          <a:p>
            <a:r>
              <a:rPr lang="it-IT" b="1" dirty="0"/>
              <a:t>NON chiudere il browser o spegnere il PC</a:t>
            </a:r>
          </a:p>
          <a:p>
            <a:endParaRPr lang="it-IT" b="1" dirty="0"/>
          </a:p>
          <a:p>
            <a:r>
              <a:rPr lang="it-IT" dirty="0"/>
              <a:t>Cliccare “Continua“ per terminare l’operazione di voto o passare alla scheda successiva.</a:t>
            </a:r>
          </a:p>
          <a:p>
            <a:endParaRPr lang="it-IT" dirty="0"/>
          </a:p>
          <a:p>
            <a:r>
              <a:rPr lang="it-IT" dirty="0"/>
              <a:t>E’ possibile anche ricevere via email o stampare la conferma di </a:t>
            </a:r>
          </a:p>
          <a:p>
            <a:r>
              <a:rPr lang="it-IT" dirty="0"/>
              <a:t>avvenuta votazione selezionando l’opzione relativa</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052" y="1295400"/>
            <a:ext cx="5634947" cy="3881048"/>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190367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Domande e Risposte</a:t>
            </a:r>
          </a:p>
        </p:txBody>
      </p:sp>
      <p:sp>
        <p:nvSpPr>
          <p:cNvPr id="4" name="Rettangolo 3"/>
          <p:cNvSpPr/>
          <p:nvPr/>
        </p:nvSpPr>
        <p:spPr>
          <a:xfrm>
            <a:off x="304800" y="1219200"/>
            <a:ext cx="8763000" cy="3539430"/>
          </a:xfrm>
          <a:prstGeom prst="rect">
            <a:avLst/>
          </a:prstGeom>
        </p:spPr>
        <p:txBody>
          <a:bodyPr wrap="square">
            <a:spAutoFit/>
          </a:bodyPr>
          <a:lstStyle/>
          <a:p>
            <a:r>
              <a:rPr lang="it-IT" sz="1400" i="1" dirty="0"/>
              <a:t>Come fa ELIGO ad assicurare la sicurezza e segretezza del voto?</a:t>
            </a:r>
          </a:p>
          <a:p>
            <a:r>
              <a:rPr lang="it-IT" sz="1400" dirty="0"/>
              <a:t>L’elettore accede al sistema attraverso la combinazione del suo nome utente e della password. Può accedere più volte al sistema di votazione online attraverso la password ma può votare solamente una volta in modo definitivo. Infatti, per poter votare, devono essere generate le credenziali per l’accesso all’area. Una volta votato, le credenziali vengono cancellate per impedire il doppio voto. </a:t>
            </a:r>
          </a:p>
          <a:p>
            <a:endParaRPr lang="it-IT" sz="1400" dirty="0"/>
          </a:p>
          <a:p>
            <a:r>
              <a:rPr lang="it-IT" sz="1400" i="1" dirty="0"/>
              <a:t>Posso ricevere una nuova password?</a:t>
            </a:r>
          </a:p>
          <a:p>
            <a:r>
              <a:rPr lang="it-IT" sz="1400" dirty="0"/>
              <a:t>I dati d'accesso dell'elettore vengono generati automaticamente e in modo sicuro utilizzando diversi</a:t>
            </a:r>
          </a:p>
          <a:p>
            <a:r>
              <a:rPr lang="it-IT" sz="1400" dirty="0"/>
              <a:t>algoritmi di sicurezza. Per questo motivo e per ragioni di sicurezza non è possibile generarli manualmente.</a:t>
            </a:r>
          </a:p>
          <a:p>
            <a:r>
              <a:rPr lang="it-IT" sz="1400" dirty="0"/>
              <a:t>Tuttavia se ha perso la lettera/email contenente i dati di accesso, sarà possibile richiedere all'organizzatore dell'elezione che vengano generate e inviate nuove credenziali di accesso. </a:t>
            </a:r>
          </a:p>
          <a:p>
            <a:r>
              <a:rPr lang="it-IT" sz="1400" dirty="0"/>
              <a:t>l sistema ELIGO impedisce il doppio voto controllando che l’elettore non abbia già votato.</a:t>
            </a:r>
          </a:p>
          <a:p>
            <a:endParaRPr lang="it-IT" sz="1400" dirty="0"/>
          </a:p>
          <a:p>
            <a:r>
              <a:rPr lang="it-IT" sz="1400" i="1" dirty="0"/>
              <a:t>Il sistema di voto on line ELIGO separa il voto dal votante? </a:t>
            </a:r>
          </a:p>
          <a:p>
            <a:r>
              <a:rPr lang="it-IT" sz="1400" dirty="0"/>
              <a:t>Si. ELIGO, in caso di votazione segreta, separa il voto dal votante (l'urna elettorale è separata dalla lista elettorale).</a:t>
            </a:r>
          </a:p>
          <a:p>
            <a:r>
              <a:rPr lang="it-IT" sz="1400" dirty="0"/>
              <a:t>In questo modo è assicurata l’assoluta segretezza del voto e l’impossibilità di risalire dal voto all'elettore e viceversa.</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3083924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Domande e Risposte</a:t>
            </a:r>
          </a:p>
        </p:txBody>
      </p:sp>
      <p:sp>
        <p:nvSpPr>
          <p:cNvPr id="4" name="Rettangolo 3"/>
          <p:cNvSpPr/>
          <p:nvPr/>
        </p:nvSpPr>
        <p:spPr>
          <a:xfrm>
            <a:off x="304800" y="1219200"/>
            <a:ext cx="8763000" cy="3754874"/>
          </a:xfrm>
          <a:prstGeom prst="rect">
            <a:avLst/>
          </a:prstGeom>
        </p:spPr>
        <p:txBody>
          <a:bodyPr wrap="square">
            <a:spAutoFit/>
          </a:bodyPr>
          <a:lstStyle/>
          <a:p>
            <a:r>
              <a:rPr lang="it-IT" sz="1400" i="1" dirty="0"/>
              <a:t>I server che ospitano i dati vengono gestiti da ELIGO?</a:t>
            </a:r>
          </a:p>
          <a:p>
            <a:r>
              <a:rPr lang="it-IT" sz="1400" dirty="0"/>
              <a:t>No. ELIGO lavora su </a:t>
            </a:r>
            <a:r>
              <a:rPr lang="it-IT" sz="1400" dirty="0" err="1"/>
              <a:t>Cloud</a:t>
            </a:r>
            <a:r>
              <a:rPr lang="it-IT" sz="1400" dirty="0"/>
              <a:t> ARUBA certificato per la sicurezza e continuità del suo servizio. Inoltre i dati sono completamente gestiti nel rispetto della GDPR </a:t>
            </a:r>
          </a:p>
          <a:p>
            <a:endParaRPr lang="it-IT" sz="1400" dirty="0"/>
          </a:p>
          <a:p>
            <a:r>
              <a:rPr lang="it-IT" sz="1400" i="1" dirty="0"/>
              <a:t>I dati dell'elezione vengono utilizzati da ELIGO anche dopo l'elezione?</a:t>
            </a:r>
          </a:p>
          <a:p>
            <a:r>
              <a:rPr lang="it-IT" sz="1400" dirty="0"/>
              <a:t>No. I dati non verranno mai utilizzati per motivi diversi da quelli della votazione </a:t>
            </a:r>
            <a:r>
              <a:rPr lang="it-IT" sz="1400" dirty="0" err="1"/>
              <a:t>stess</a:t>
            </a:r>
            <a:r>
              <a:rPr lang="it-IT" sz="1400" dirty="0"/>
              <a:t>. </a:t>
            </a:r>
          </a:p>
          <a:p>
            <a:r>
              <a:rPr lang="it-IT" sz="1400" dirty="0"/>
              <a:t>Tutti i dati personali vengono cancellati dopo 30 conclusa l'elezione.</a:t>
            </a:r>
          </a:p>
          <a:p>
            <a:endParaRPr lang="it-IT" sz="1400" dirty="0"/>
          </a:p>
          <a:p>
            <a:r>
              <a:rPr lang="it-IT" sz="1400" i="1" dirty="0"/>
              <a:t>Cosa succede se durante la votazione si spegne accidentalmente il PC oppure si chiude il browser?</a:t>
            </a:r>
          </a:p>
          <a:p>
            <a:r>
              <a:rPr lang="it-IT" sz="1400" dirty="0"/>
              <a:t>Finché non è stata effettuata la conferma della votazione il votante può accedere e concludere l’espressione del voto.</a:t>
            </a:r>
          </a:p>
          <a:p>
            <a:endParaRPr lang="it-IT" sz="1400" dirty="0"/>
          </a:p>
          <a:p>
            <a:r>
              <a:rPr lang="it-IT" sz="1400" i="1" dirty="0"/>
              <a:t>Cosa succede se il votante esprime un numero di preferenze superiore al consentito?</a:t>
            </a:r>
          </a:p>
          <a:p>
            <a:r>
              <a:rPr lang="it-IT" sz="1400" dirty="0"/>
              <a:t>Il sistema ELIGO segnala l’errore, e impedisce il voto facendo ripetere la votazione.</a:t>
            </a:r>
          </a:p>
          <a:p>
            <a:endParaRPr lang="it-IT" sz="1400" dirty="0"/>
          </a:p>
          <a:p>
            <a:r>
              <a:rPr lang="it-IT" sz="1400" i="1" dirty="0"/>
              <a:t>È previsto il time-out?</a:t>
            </a:r>
          </a:p>
          <a:p>
            <a:r>
              <a:rPr lang="it-IT" sz="1400" dirty="0"/>
              <a:t>Sì. Qualora il sistema non registri movimenti per 20 minuti, viene interrotta automaticamente la votazione,</a:t>
            </a:r>
          </a:p>
          <a:p>
            <a:r>
              <a:rPr lang="it-IT" sz="1400" dirty="0"/>
              <a:t>che può poi, ovviamente, ripartire dall’inizio.</a:t>
            </a:r>
            <a:endParaRPr lang="it-IT" sz="1400" dirty="0">
              <a:latin typeface="CIDFont+F3"/>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285797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1000" y="1752600"/>
            <a:ext cx="4572000" cy="2174441"/>
          </a:xfrm>
          <a:prstGeom prst="rect">
            <a:avLst/>
          </a:prstGeom>
        </p:spPr>
        <p:txBody>
          <a:bodyPr>
            <a:spAutoFit/>
          </a:bodyPr>
          <a:lstStyle/>
          <a:p>
            <a:pPr eaLnBrk="1" hangingPunct="1">
              <a:lnSpc>
                <a:spcPct val="150000"/>
              </a:lnSpc>
              <a:defRPr/>
            </a:pPr>
            <a:r>
              <a:rPr lang="en-US" sz="2400" b="1" dirty="0">
                <a:latin typeface="Arial" panose="020B0604020202020204" pitchFamily="34" charset="0"/>
                <a:ea typeface="ＭＳ Ｐゴシック" charset="0"/>
                <a:cs typeface="Arial" panose="020B0604020202020204" pitchFamily="34" charset="0"/>
              </a:rPr>
              <a:t>Grazie per </a:t>
            </a:r>
            <a:r>
              <a:rPr lang="en-US" sz="2400" b="1" dirty="0" err="1">
                <a:latin typeface="Arial" panose="020B0604020202020204" pitchFamily="34" charset="0"/>
                <a:ea typeface="ＭＳ Ｐゴシック" charset="0"/>
                <a:cs typeface="Arial" panose="020B0604020202020204" pitchFamily="34" charset="0"/>
              </a:rPr>
              <a:t>l’attenzione</a:t>
            </a:r>
            <a:r>
              <a:rPr lang="en-US" sz="2400" b="1" dirty="0">
                <a:latin typeface="Arial" panose="020B0604020202020204" pitchFamily="34" charset="0"/>
                <a:ea typeface="ＭＳ Ｐゴシック" charset="0"/>
                <a:cs typeface="Arial" panose="020B0604020202020204" pitchFamily="34" charset="0"/>
              </a:rPr>
              <a:t>!</a:t>
            </a:r>
          </a:p>
          <a:p>
            <a:pPr eaLnBrk="1" hangingPunct="1">
              <a:lnSpc>
                <a:spcPct val="150000"/>
              </a:lnSpc>
              <a:defRPr/>
            </a:pPr>
            <a:endParaRPr lang="en-US" sz="1600" dirty="0">
              <a:solidFill>
                <a:srgbClr val="C00000"/>
              </a:solidFill>
              <a:latin typeface="Arial" panose="020B0604020202020204" pitchFamily="34" charset="0"/>
              <a:ea typeface="ＭＳ Ｐゴシック" charset="0"/>
              <a:cs typeface="Arial" panose="020B0604020202020204" pitchFamily="34" charset="0"/>
            </a:endParaRPr>
          </a:p>
          <a:p>
            <a:pPr eaLnBrk="1" hangingPunct="1">
              <a:lnSpc>
                <a:spcPct val="150000"/>
              </a:lnSpc>
              <a:defRPr/>
            </a:pPr>
            <a:r>
              <a:rPr lang="en-US" sz="1600" dirty="0" err="1">
                <a:latin typeface="Arial" panose="020B0604020202020204" pitchFamily="34" charset="0"/>
                <a:ea typeface="ＭＳ Ｐゴシック" charset="0"/>
                <a:cs typeface="Arial" panose="020B0604020202020204" pitchFamily="34" charset="0"/>
              </a:rPr>
              <a:t>Contatti</a:t>
            </a:r>
            <a:r>
              <a:rPr lang="en-US" sz="1600" dirty="0">
                <a:latin typeface="Arial" panose="020B0604020202020204" pitchFamily="34" charset="0"/>
                <a:ea typeface="ＭＳ Ｐゴシック" charset="0"/>
                <a:cs typeface="Arial" panose="020B0604020202020204" pitchFamily="34" charset="0"/>
              </a:rPr>
              <a:t>:</a:t>
            </a:r>
            <a:r>
              <a:rPr lang="en-US" sz="1600">
                <a:latin typeface="Arial" panose="020B0604020202020204" pitchFamily="34" charset="0"/>
                <a:ea typeface="ＭＳ Ｐゴシック" charset="0"/>
                <a:cs typeface="Arial" panose="020B0604020202020204" pitchFamily="34" charset="0"/>
              </a:rPr>
              <a:t/>
            </a:r>
            <a:br>
              <a:rPr lang="en-US" sz="1600">
                <a:latin typeface="Arial" panose="020B0604020202020204" pitchFamily="34" charset="0"/>
                <a:ea typeface="ＭＳ Ｐゴシック" charset="0"/>
                <a:cs typeface="Arial" panose="020B0604020202020204" pitchFamily="34" charset="0"/>
              </a:rPr>
            </a:br>
            <a:endParaRPr lang="en-US" sz="1710" dirty="0">
              <a:solidFill>
                <a:schemeClr val="bg1">
                  <a:lumMod val="50000"/>
                </a:schemeClr>
              </a:solidFill>
              <a:latin typeface="Futura Std Medium"/>
              <a:ea typeface="ＭＳ Ｐゴシック" charset="0"/>
              <a:cs typeface="Futura Std Medium"/>
            </a:endParaRPr>
          </a:p>
          <a:p>
            <a:pPr eaLnBrk="1" hangingPunct="1">
              <a:lnSpc>
                <a:spcPct val="150000"/>
              </a:lnSpc>
              <a:defRPr/>
            </a:pPr>
            <a:endParaRPr lang="en-US" sz="1710" dirty="0">
              <a:solidFill>
                <a:schemeClr val="bg1">
                  <a:lumMod val="50000"/>
                </a:schemeClr>
              </a:solidFill>
              <a:latin typeface="Futura Std Medium"/>
              <a:ea typeface="ＭＳ Ｐゴシック" charset="0"/>
              <a:cs typeface="Futura Std Medium"/>
            </a:endParaRPr>
          </a:p>
        </p:txBody>
      </p:sp>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943600"/>
            <a:ext cx="1277240" cy="549197"/>
          </a:xfrm>
          <a:prstGeom prst="rect">
            <a:avLst/>
          </a:prstGeom>
        </p:spPr>
      </p:pic>
      <p:pic>
        <p:nvPicPr>
          <p:cNvPr id="14" name="Picture 18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2911" y="994158"/>
            <a:ext cx="3781553" cy="414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240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AMM xmlns="655ae93e-50a0-4829-9fcf-ad2a8d5032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CACE02046845D046A9D3AE962C7F4D78" ma:contentTypeVersion="11" ma:contentTypeDescription="Creare un nuovo documento." ma:contentTypeScope="" ma:versionID="533a8945bc5a74b37834837fa67586cc">
  <xsd:schema xmlns:xsd="http://www.w3.org/2001/XMLSchema" xmlns:xs="http://www.w3.org/2001/XMLSchema" xmlns:p="http://schemas.microsoft.com/office/2006/metadata/properties" xmlns:ns2="655ae93e-50a0-4829-9fcf-ad2a8d5032dd" xmlns:ns3="07e8e6a0-de1b-4f42-8e7c-f08932d818fe" targetNamespace="http://schemas.microsoft.com/office/2006/metadata/properties" ma:root="true" ma:fieldsID="8cd7f39481c7aba72adc755ebb57b8bc" ns2:_="" ns3:_="">
    <xsd:import namespace="655ae93e-50a0-4829-9fcf-ad2a8d5032dd"/>
    <xsd:import namespace="07e8e6a0-de1b-4f42-8e7c-f08932d818f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NoteAM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ae93e-50a0-4829-9fcf-ad2a8d5032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NoteAMM" ma:index="18" nillable="true" ma:displayName="Note AMM" ma:format="Dropdown" ma:internalName="NoteAMM">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e8e6a0-de1b-4f42-8e7c-f08932d818fe" elementFormDefault="qualified">
    <xsd:import namespace="http://schemas.microsoft.com/office/2006/documentManagement/types"/>
    <xsd:import namespace="http://schemas.microsoft.com/office/infopath/2007/PartnerControls"/>
    <xsd:element name="SharedWithUsers" ma:index="16"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32F838-3501-40A0-B0AD-861314761172}">
  <ds:schemaRefs>
    <ds:schemaRef ds:uri="http://schemas.microsoft.com/office/2006/metadata/properties"/>
    <ds:schemaRef ds:uri="http://schemas.microsoft.com/office/infopath/2007/PartnerControls"/>
    <ds:schemaRef ds:uri="655ae93e-50a0-4829-9fcf-ad2a8d5032dd"/>
  </ds:schemaRefs>
</ds:datastoreItem>
</file>

<file path=customXml/itemProps2.xml><?xml version="1.0" encoding="utf-8"?>
<ds:datastoreItem xmlns:ds="http://schemas.openxmlformats.org/officeDocument/2006/customXml" ds:itemID="{E3AF3673-43E0-4905-82C0-2DB06A7D84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5ae93e-50a0-4829-9fcf-ad2a8d5032dd"/>
    <ds:schemaRef ds:uri="07e8e6a0-de1b-4f42-8e7c-f08932d81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DC0A22-9C75-482C-8593-8550DFFD64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638</Words>
  <Application>Microsoft Office PowerPoint</Application>
  <PresentationFormat>On-screen Show (4:3)</PresentationFormat>
  <Paragraphs>73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Ricevi le credenziali di accesso </vt:lpstr>
      <vt:lpstr>Accedi all’area di voto</vt:lpstr>
      <vt:lpstr>Esprimi il tuo voto</vt:lpstr>
      <vt:lpstr>Conferma il tuo voto</vt:lpstr>
      <vt:lpstr>Votazione eseguita</vt:lpstr>
      <vt:lpstr>Domande e Risposte</vt:lpstr>
      <vt:lpstr>Domande e Risposte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filip</dc:creator>
  <cp:lastModifiedBy>Mariana Di Bari</cp:lastModifiedBy>
  <cp:revision>104</cp:revision>
  <cp:lastPrinted>2017-04-07T10:57:36Z</cp:lastPrinted>
  <dcterms:created xsi:type="dcterms:W3CDTF">2015-07-10T13:34:15Z</dcterms:created>
  <dcterms:modified xsi:type="dcterms:W3CDTF">2021-03-02T18:28:18Z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2013-06-11T00:00:00Z</vt:filetime>
  </property>
  <property fmtid="{D5CDD505-2E9C-101B-9397-08002B2CF9AE}" pid="3" name="Creator">
    <vt:lpwstr>Adobe InDesign CS6 (Windows)</vt:lpwstr>
  </property>
  <property fmtid="{D5CDD505-2E9C-101B-9397-08002B2CF9AE}" pid="4" name="LastSaved">
    <vt:filetime>2015-07-10T00:00:00Z</vt:filetime>
  </property>
  <property fmtid="{D5CDD505-2E9C-101B-9397-08002B2CF9AE}" pid="5" name="ContentTypeId">
    <vt:lpwstr>0x010100CACE02046845D046A9D3AE962C7F4D78</vt:lpwstr>
  </property>
</Properties>
</file>